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"/>
  </p:notes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749"/>
    <p:restoredTop sz="94618"/>
  </p:normalViewPr>
  <p:slideViewPr>
    <p:cSldViewPr snapToGrid="0">
      <p:cViewPr varScale="1">
        <p:scale>
          <a:sx n="196" d="100"/>
          <a:sy n="196" d="100"/>
        </p:scale>
        <p:origin x="496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svg>
</file>

<file path=ppt/media/image2.svg>
</file>

<file path=ppt/media/image3.png>
</file>

<file path=ppt/media/image4.jpg>
</file>

<file path=ppt/media/image5.jpg>
</file>

<file path=ppt/media/image6.jpg>
</file>

<file path=ppt/media/image7.jp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EEA655-3DB1-B045-B3E3-45EED235317F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42171E-613D-AF4E-8BD0-6EF1F50AA06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10837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42171E-613D-AF4E-8BD0-6EF1F50AA06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4760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7A693-049F-380C-D957-22B08B2B536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1708907-BDCD-7118-9727-3081E96C52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1DF079-CB3C-F662-BC9B-254A1EE53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C2D706-7C79-C55B-5DA5-758830A2D4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0E2A3-E233-632B-4FE1-9047A9EAB8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7429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8A98D7-3CD7-7F48-A08B-52638370DE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06D515-5AE5-FC57-48CA-55494D46BF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01AA52-EC46-DFC5-BD02-195C64B7B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9D38E5-3946-2F2A-81DC-448D7CF140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8081D6-F1E5-861D-32D7-A7B3CA029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514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CF5227C-95CE-BDE6-2501-A4B2A12C412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1D6EB3-97F4-6906-51D6-8D99C8AF28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64124-2101-1B9A-C039-443A03ADAE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EF2482-4959-2226-DA20-633E13C52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4E0B5C-D266-14DE-A17D-07364D6A5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9617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95088B-89C3-656C-A707-0B68F4F9C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9A6ED5-F8EC-2831-640F-B4562CED5B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9D91304-936E-590E-66D3-C477FCFD00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A0271E7-23D4-FEC9-6911-3A448A96C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19F0AD-5909-BD3C-5CEE-0CC9CE1E3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2028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69652-0913-2B98-C5F3-3422CBA5D9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32C310-8AF8-9D7A-4AB9-E5546DD51F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8BBE1E-D3A4-FE66-2D50-0849B8E7F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86A1AD-7E69-EDCA-3B5D-D53CF2C65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D25C8F-7245-2712-63BA-185616E45D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772091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14BACE-33D0-BB3F-72D1-52DD792DE2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3D3479-DE0C-BA35-15E6-ACFEFEC885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5401A7A-C350-AC52-CE99-9F7FD65209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7AB19-F5F2-60E7-1CE0-D4789A8F4B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98BC839-9E5A-E097-5194-C3CD7EFDE7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242307-2A48-1769-0D6A-52BF83F87D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2325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41E47-3659-0E59-5CC8-72AB7F9EC0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F09427-013C-BB52-61F3-65E59639EB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CE7F99-ED63-819F-7507-DCDA639DD2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C5A283-447E-61F8-022A-30C7B416BA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7AC7832-F7AB-056F-FAF2-857A642D1E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BD9C21C-3518-B938-ACF5-5612B40CAC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9C0FEB-01ED-0F67-86A8-5062DB6AD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4317E4B-2FC0-B858-12C7-C2BF46759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5659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4607C2-D72C-29AB-FB9D-B13DC4F63B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6F31FD-EF4C-E26A-D01D-620C855CB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C780BD1-6818-2B63-2F88-81DD2EAD9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4BF857-58A4-38EE-913B-CC51B9533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2887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529458D-13F4-DEA7-72FA-E8C9933126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D8245D-22AE-8FD8-C5B5-24C2837166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9500E2-DBCB-47C8-3705-3BF719F4F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242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ABAB0C-E021-6F4A-6C0C-DB30E1F08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5AE70B-882F-1383-526F-77AD329A98C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E54082B-A6CB-B575-ECF6-6DF20003F0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C804BE2-168B-DB14-C680-70057B28D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F0138A-15FA-F960-D0C3-598607F96F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4789E1-9ABB-09AE-8BA8-C7E616D26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4914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00E3BF-414D-3957-FB15-5DF1B7988D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F954EAC-1EB2-6DE0-6D07-5B4C4F7B71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4588DFB-2FBE-6637-DF5A-E401AC0EC6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2123F5-5A55-C4D2-3221-2F71970FA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8EE9F3-8BE1-6D68-43DD-4E55A6603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5B1946-915A-8C84-ECE9-E913E564F8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0959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F875E7-4CD8-FBF5-D988-ABAA37E35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46C673F-4960-2ACD-D09D-25EB55B327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51A89DB-2359-71EB-D1C5-0DABB962C2B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A98DA72-EA43-CD47-9C7B-A4AA64AA82B1}" type="datetimeFigureOut">
              <a:rPr lang="en-US" smtClean="0"/>
              <a:t>3/24/25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871633-A554-5D2B-BEB5-7673D3BDFD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47C901-62AE-CC16-E03D-080DB815B5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40E6A22F-82BA-284A-B629-2C721010E59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05107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236EA5-50DF-F772-6AC7-46E9BB2508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Megacities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760EADB-C20F-D60F-A7FE-05B449F032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snap-shot of urban development</a:t>
            </a:r>
          </a:p>
        </p:txBody>
      </p:sp>
    </p:spTree>
    <p:extLst>
      <p:ext uri="{BB962C8B-B14F-4D97-AF65-F5344CB8AC3E}">
        <p14:creationId xmlns:p14="http://schemas.microsoft.com/office/powerpoint/2010/main" val="31533153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82BEA8-A08B-760E-7FFE-A336761D4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dirty="0"/>
              <a:t>Definition: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4C7ADB-02FB-E425-9313-B6171FF4D0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226668" cy="4351338"/>
          </a:xfrm>
        </p:spPr>
        <p:txBody>
          <a:bodyPr/>
          <a:lstStyle/>
          <a:p>
            <a:r>
              <a:rPr lang="en-US" dirty="0"/>
              <a:t>A megacity has two quantitative characteristics:</a:t>
            </a:r>
          </a:p>
          <a:p>
            <a:pPr lvl="1"/>
            <a:r>
              <a:rPr lang="en-US" dirty="0"/>
              <a:t>More than 2,000 people per square mile</a:t>
            </a:r>
          </a:p>
          <a:p>
            <a:pPr lvl="1"/>
            <a:r>
              <a:rPr lang="en-US" dirty="0"/>
              <a:t>More than 1,000,000 people within city limits</a:t>
            </a:r>
          </a:p>
          <a:p>
            <a:endParaRPr lang="en-US" dirty="0"/>
          </a:p>
        </p:txBody>
      </p:sp>
      <p:pic>
        <p:nvPicPr>
          <p:cNvPr id="5" name="Graphic 4" descr="City with solid fill">
            <a:extLst>
              <a:ext uri="{FF2B5EF4-FFF2-40B4-BE49-F238E27FC236}">
                <a16:creationId xmlns:a16="http://schemas.microsoft.com/office/drawing/2014/main" id="{0DB0893E-4CCE-4188-78EA-4991CD31857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977973" y="1412131"/>
            <a:ext cx="3683541" cy="3683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89319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3A3CB7-B93C-E164-DFF0-B6E4767CBB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Our cities: the top 5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0F137F-57D5-F9D1-12CE-305422AF7B7A}"/>
              </a:ext>
            </a:extLst>
          </p:cNvPr>
          <p:cNvSpPr/>
          <p:nvPr/>
        </p:nvSpPr>
        <p:spPr>
          <a:xfrm>
            <a:off x="959796" y="1841770"/>
            <a:ext cx="2224391" cy="1887166"/>
          </a:xfrm>
          <a:prstGeom prst="rect">
            <a:avLst/>
          </a:prstGeom>
          <a:blipFill>
            <a:blip r:embed="rId3"/>
            <a:tile tx="0" ty="0" sx="100000" sy="100000" flip="none" algn="tl"/>
          </a:blip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CD3C545-D36F-34BC-77E0-437E6CB0CE2D}"/>
              </a:ext>
            </a:extLst>
          </p:cNvPr>
          <p:cNvSpPr/>
          <p:nvPr/>
        </p:nvSpPr>
        <p:spPr>
          <a:xfrm>
            <a:off x="4983804" y="1841770"/>
            <a:ext cx="2224391" cy="18871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1F71FD4-B1B6-D3E4-3FA5-34062296B05C}"/>
              </a:ext>
            </a:extLst>
          </p:cNvPr>
          <p:cNvSpPr/>
          <p:nvPr/>
        </p:nvSpPr>
        <p:spPr>
          <a:xfrm>
            <a:off x="8959175" y="1841770"/>
            <a:ext cx="2224391" cy="18871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07681BD-C371-FB4D-39DF-757499CDFEE0}"/>
              </a:ext>
            </a:extLst>
          </p:cNvPr>
          <p:cNvSpPr/>
          <p:nvPr/>
        </p:nvSpPr>
        <p:spPr>
          <a:xfrm>
            <a:off x="2921540" y="4309353"/>
            <a:ext cx="2224391" cy="18871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5D9A95-A137-EE5E-84CB-52E6ECB7BD3C}"/>
              </a:ext>
            </a:extLst>
          </p:cNvPr>
          <p:cNvSpPr/>
          <p:nvPr/>
        </p:nvSpPr>
        <p:spPr>
          <a:xfrm>
            <a:off x="7046069" y="4309353"/>
            <a:ext cx="2224391" cy="1887166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FEE7422-3150-897D-B727-FAFE9E0FA38E}"/>
              </a:ext>
            </a:extLst>
          </p:cNvPr>
          <p:cNvSpPr txBox="1"/>
          <p:nvPr/>
        </p:nvSpPr>
        <p:spPr>
          <a:xfrm>
            <a:off x="1206230" y="3787302"/>
            <a:ext cx="178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New York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190A6F2-D9DD-A6C1-4FFF-B04BCF362C27}"/>
              </a:ext>
            </a:extLst>
          </p:cNvPr>
          <p:cNvSpPr txBox="1"/>
          <p:nvPr/>
        </p:nvSpPr>
        <p:spPr>
          <a:xfrm>
            <a:off x="5204297" y="3787302"/>
            <a:ext cx="178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Los Angeles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3EFAB37-B5C3-6619-13C1-6F030A2838A8}"/>
              </a:ext>
            </a:extLst>
          </p:cNvPr>
          <p:cNvSpPr txBox="1"/>
          <p:nvPr/>
        </p:nvSpPr>
        <p:spPr>
          <a:xfrm>
            <a:off x="9179668" y="3787302"/>
            <a:ext cx="178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Chicago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B8DDA7F-75A3-1BFA-DACA-647D6B88F9A6}"/>
              </a:ext>
            </a:extLst>
          </p:cNvPr>
          <p:cNvSpPr txBox="1"/>
          <p:nvPr/>
        </p:nvSpPr>
        <p:spPr>
          <a:xfrm>
            <a:off x="3142033" y="6248400"/>
            <a:ext cx="178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Houston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F69C38C-10FE-B825-1873-6D55B6EA3873}"/>
              </a:ext>
            </a:extLst>
          </p:cNvPr>
          <p:cNvSpPr txBox="1"/>
          <p:nvPr/>
        </p:nvSpPr>
        <p:spPr>
          <a:xfrm>
            <a:off x="7266565" y="6196519"/>
            <a:ext cx="17834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Phoenix</a:t>
            </a:r>
          </a:p>
        </p:txBody>
      </p:sp>
      <p:pic>
        <p:nvPicPr>
          <p:cNvPr id="15" name="Picture 14" descr="Aerial view of Manhattan">
            <a:extLst>
              <a:ext uri="{FF2B5EF4-FFF2-40B4-BE49-F238E27FC236}">
                <a16:creationId xmlns:a16="http://schemas.microsoft.com/office/drawing/2014/main" id="{79C372F6-2150-D34E-72BE-8A30039BACF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9796" y="1841769"/>
            <a:ext cx="2273028" cy="1906637"/>
          </a:xfrm>
          <a:prstGeom prst="rect">
            <a:avLst/>
          </a:prstGeom>
        </p:spPr>
      </p:pic>
      <p:pic>
        <p:nvPicPr>
          <p:cNvPr id="17" name="Picture 16" descr="Palm tree-lined street Los Angeles">
            <a:extLst>
              <a:ext uri="{FF2B5EF4-FFF2-40B4-BE49-F238E27FC236}">
                <a16:creationId xmlns:a16="http://schemas.microsoft.com/office/drawing/2014/main" id="{309F59EF-1D97-1CFB-624B-A527177730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75698" y="1815830"/>
            <a:ext cx="2273028" cy="1932576"/>
          </a:xfrm>
          <a:prstGeom prst="rect">
            <a:avLst/>
          </a:prstGeom>
        </p:spPr>
      </p:pic>
      <p:pic>
        <p:nvPicPr>
          <p:cNvPr id="19" name="Picture 18" descr="Chicago Riverwalk Illinois">
            <a:extLst>
              <a:ext uri="{FF2B5EF4-FFF2-40B4-BE49-F238E27FC236}">
                <a16:creationId xmlns:a16="http://schemas.microsoft.com/office/drawing/2014/main" id="{802AE144-6230-6FF3-C3F9-020BCDFD52C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959174" y="1841770"/>
            <a:ext cx="2263300" cy="1945532"/>
          </a:xfrm>
          <a:prstGeom prst="rect">
            <a:avLst/>
          </a:prstGeom>
        </p:spPr>
      </p:pic>
      <p:pic>
        <p:nvPicPr>
          <p:cNvPr id="21" name="Picture 20" descr="Houston City Hall Texas">
            <a:extLst>
              <a:ext uri="{FF2B5EF4-FFF2-40B4-BE49-F238E27FC236}">
                <a16:creationId xmlns:a16="http://schemas.microsoft.com/office/drawing/2014/main" id="{0E2310BA-3226-56CB-F6BA-E48582CB8F6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81010" y="4296398"/>
            <a:ext cx="2305451" cy="1913107"/>
          </a:xfrm>
          <a:prstGeom prst="rect">
            <a:avLst/>
          </a:prstGeom>
        </p:spPr>
      </p:pic>
      <p:pic>
        <p:nvPicPr>
          <p:cNvPr id="23" name="Picture 22" descr="Skyscrapers downtown Phoenix Arizona">
            <a:extLst>
              <a:ext uri="{FF2B5EF4-FFF2-40B4-BE49-F238E27FC236}">
                <a16:creationId xmlns:a16="http://schemas.microsoft.com/office/drawing/2014/main" id="{33FC2219-AF12-1458-EA19-A1A9EBAC5FD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46068" y="4296398"/>
            <a:ext cx="2264922" cy="1913107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A692873E-0C5A-5989-8673-7EF6ACDCE521}"/>
              </a:ext>
            </a:extLst>
          </p:cNvPr>
          <p:cNvSpPr txBox="1"/>
          <p:nvPr/>
        </p:nvSpPr>
        <p:spPr>
          <a:xfrm>
            <a:off x="175098" y="2276272"/>
            <a:ext cx="616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1</a:t>
            </a:r>
            <a:endParaRPr lang="en-US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201C489-986D-4E2D-0B8E-2EFEC14F3594}"/>
              </a:ext>
            </a:extLst>
          </p:cNvPr>
          <p:cNvSpPr txBox="1"/>
          <p:nvPr/>
        </p:nvSpPr>
        <p:spPr>
          <a:xfrm>
            <a:off x="4212077" y="2228120"/>
            <a:ext cx="616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2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568C95C-6620-E766-2182-26EF0E99F500}"/>
              </a:ext>
            </a:extLst>
          </p:cNvPr>
          <p:cNvSpPr txBox="1"/>
          <p:nvPr/>
        </p:nvSpPr>
        <p:spPr>
          <a:xfrm>
            <a:off x="8304182" y="2238680"/>
            <a:ext cx="616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3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ACFA2B2-C31B-E3E7-D2D9-671B50950D41}"/>
              </a:ext>
            </a:extLst>
          </p:cNvPr>
          <p:cNvSpPr txBox="1"/>
          <p:nvPr/>
        </p:nvSpPr>
        <p:spPr>
          <a:xfrm>
            <a:off x="2253575" y="4698938"/>
            <a:ext cx="616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4</a:t>
            </a:r>
            <a:endParaRPr 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DAA319B6-1393-0A8E-CCCC-002CF4EADCBE}"/>
              </a:ext>
            </a:extLst>
          </p:cNvPr>
          <p:cNvSpPr txBox="1"/>
          <p:nvPr/>
        </p:nvSpPr>
        <p:spPr>
          <a:xfrm>
            <a:off x="6389453" y="4698938"/>
            <a:ext cx="616085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600" dirty="0"/>
              <a:t>5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2648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13" grpId="0"/>
      <p:bldP spid="24" grpId="0"/>
      <p:bldP spid="25" grpId="0"/>
      <p:bldP spid="26" grpId="0"/>
      <p:bldP spid="27" grpId="0"/>
      <p:bldP spid="2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79D41-16CA-3957-BBF7-1C6FCB09E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Measures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F415F-DDFD-50F1-AE49-CEC42FCA5B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652098" cy="4351338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Economic</a:t>
            </a:r>
          </a:p>
          <a:p>
            <a:pPr lvl="1"/>
            <a:r>
              <a:rPr lang="en-US" dirty="0"/>
              <a:t>Median Household Income, Unemployment Rate, Cost of Living, Poverty</a:t>
            </a:r>
          </a:p>
          <a:p>
            <a:r>
              <a:rPr lang="en-US" dirty="0"/>
              <a:t>Demographic</a:t>
            </a:r>
          </a:p>
          <a:p>
            <a:pPr lvl="1"/>
            <a:r>
              <a:rPr lang="en-US" dirty="0"/>
              <a:t>Population Density, Median Age, Education Level</a:t>
            </a:r>
          </a:p>
          <a:p>
            <a:r>
              <a:rPr lang="en-US" dirty="0"/>
              <a:t>Housing</a:t>
            </a:r>
          </a:p>
          <a:p>
            <a:pPr lvl="1"/>
            <a:r>
              <a:rPr lang="en-US" dirty="0"/>
              <a:t>Median Home price, Rental Price (Median Rent), Homeownership Rate</a:t>
            </a:r>
          </a:p>
          <a:p>
            <a:r>
              <a:rPr lang="en-US" dirty="0"/>
              <a:t>Quality of Life</a:t>
            </a:r>
          </a:p>
          <a:p>
            <a:pPr lvl="1"/>
            <a:r>
              <a:rPr lang="en-US" dirty="0"/>
              <a:t>Crime Rate, Air Quality Index, Commute time, Walkability Score</a:t>
            </a:r>
          </a:p>
        </p:txBody>
      </p:sp>
      <p:pic>
        <p:nvPicPr>
          <p:cNvPr id="5" name="Graphic 4" descr="Checklist with solid fill">
            <a:extLst>
              <a:ext uri="{FF2B5EF4-FFF2-40B4-BE49-F238E27FC236}">
                <a16:creationId xmlns:a16="http://schemas.microsoft.com/office/drawing/2014/main" id="{B0E00440-275A-1DEE-AB3E-D9333F1E2B8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284723" y="1931768"/>
            <a:ext cx="2994464" cy="2994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25007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605E96-5B9A-526A-0D39-EBAFE13C95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490A42-8793-0D97-5883-A554CCA2A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6724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99</Words>
  <Application>Microsoft Macintosh PowerPoint</Application>
  <PresentationFormat>Widescreen</PresentationFormat>
  <Paragraphs>27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Megacities</vt:lpstr>
      <vt:lpstr>Definition:</vt:lpstr>
      <vt:lpstr>Our cities: the top 5</vt:lpstr>
      <vt:lpstr>Measures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Rodrigo Sosa</dc:creator>
  <cp:lastModifiedBy>Rodrigo Sosa</cp:lastModifiedBy>
  <cp:revision>1</cp:revision>
  <dcterms:created xsi:type="dcterms:W3CDTF">2025-03-24T21:07:55Z</dcterms:created>
  <dcterms:modified xsi:type="dcterms:W3CDTF">2025-03-24T21:24:53Z</dcterms:modified>
</cp:coreProperties>
</file>

<file path=docProps/thumbnail.jpeg>
</file>